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5"/>
  </p:sldMasterIdLst>
  <p:handoutMasterIdLst>
    <p:handoutMasterId r:id="rId7"/>
  </p:handoutMasterIdLst>
  <p:sldIdLst>
    <p:sldId id="256" r:id="rId6"/>
  </p:sldIdLst>
  <p:sldSz cx="6858000" cy="9906000" type="A4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63C1"/>
    <a:srgbClr val="262626"/>
    <a:srgbClr val="AED782"/>
    <a:srgbClr val="C4E59F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16D40E-E7A7-4292-ADA9-7A75103C5EA5}" v="5" dt="2023-07-13T12:00:07.0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47" autoAdjust="0"/>
  </p:normalViewPr>
  <p:slideViewPr>
    <p:cSldViewPr snapToGrid="0">
      <p:cViewPr varScale="1">
        <p:scale>
          <a:sx n="75" d="100"/>
          <a:sy n="75" d="100"/>
        </p:scale>
        <p:origin x="3174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4080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maria Marconi" userId="S::marconi@dintec.it::b16afb1c-3ba8-480e-91a7-d359bcdc58b2" providerId="AD" clId="Web-{F5CDC5EF-6567-466D-E21C-F99AEEFBCD89}"/>
    <pc:docChg chg="modSld">
      <pc:chgData name="Annamaria Marconi" userId="S::marconi@dintec.it::b16afb1c-3ba8-480e-91a7-d359bcdc58b2" providerId="AD" clId="Web-{F5CDC5EF-6567-466D-E21C-F99AEEFBCD89}" dt="2023-07-13T07:58:03.570" v="47" actId="1076"/>
      <pc:docMkLst>
        <pc:docMk/>
      </pc:docMkLst>
      <pc:sldChg chg="delSp modSp">
        <pc:chgData name="Annamaria Marconi" userId="S::marconi@dintec.it::b16afb1c-3ba8-480e-91a7-d359bcdc58b2" providerId="AD" clId="Web-{F5CDC5EF-6567-466D-E21C-F99AEEFBCD89}" dt="2023-07-13T07:58:03.570" v="47" actId="1076"/>
        <pc:sldMkLst>
          <pc:docMk/>
          <pc:sldMk cId="50558624" sldId="256"/>
        </pc:sldMkLst>
        <pc:spChg chg="mod">
          <ac:chgData name="Annamaria Marconi" userId="S::marconi@dintec.it::b16afb1c-3ba8-480e-91a7-d359bcdc58b2" providerId="AD" clId="Web-{F5CDC5EF-6567-466D-E21C-F99AEEFBCD89}" dt="2023-07-13T07:57:52.507" v="45" actId="1076"/>
          <ac:spMkLst>
            <pc:docMk/>
            <pc:sldMk cId="50558624" sldId="256"/>
            <ac:spMk id="2" creationId="{9A7082C1-A259-27A8-1D2E-7C6E7E5D593F}"/>
          </ac:spMkLst>
        </pc:spChg>
        <pc:spChg chg="del">
          <ac:chgData name="Annamaria Marconi" userId="S::marconi@dintec.it::b16afb1c-3ba8-480e-91a7-d359bcdc58b2" providerId="AD" clId="Web-{F5CDC5EF-6567-466D-E21C-F99AEEFBCD89}" dt="2023-07-13T07:57:00.271" v="0"/>
          <ac:spMkLst>
            <pc:docMk/>
            <pc:sldMk cId="50558624" sldId="256"/>
            <ac:spMk id="3" creationId="{7E4EE7D1-22FD-25B5-B8C8-9E26F726B437}"/>
          </ac:spMkLst>
        </pc:spChg>
        <pc:spChg chg="mod">
          <ac:chgData name="Annamaria Marconi" userId="S::marconi@dintec.it::b16afb1c-3ba8-480e-91a7-d359bcdc58b2" providerId="AD" clId="Web-{F5CDC5EF-6567-466D-E21C-F99AEEFBCD89}" dt="2023-07-13T07:58:03.570" v="47" actId="1076"/>
          <ac:spMkLst>
            <pc:docMk/>
            <pc:sldMk cId="50558624" sldId="256"/>
            <ac:spMk id="4" creationId="{14C9AA13-5CCF-55A0-CAFC-890986E14DED}"/>
          </ac:spMkLst>
        </pc:spChg>
        <pc:spChg chg="mod">
          <ac:chgData name="Annamaria Marconi" userId="S::marconi@dintec.it::b16afb1c-3ba8-480e-91a7-d359bcdc58b2" providerId="AD" clId="Web-{F5CDC5EF-6567-466D-E21C-F99AEEFBCD89}" dt="2023-07-13T07:57:57.695" v="46" actId="1076"/>
          <ac:spMkLst>
            <pc:docMk/>
            <pc:sldMk cId="50558624" sldId="256"/>
            <ac:spMk id="7" creationId="{C71CD10A-95DC-AA63-74E5-EC1E60577900}"/>
          </ac:spMkLst>
        </pc:spChg>
      </pc:sldChg>
    </pc:docChg>
  </pc:docChgLst>
  <pc:docChgLst>
    <pc:chgData name="Martina Binaco" userId="4f68877e-4db8-4983-9a52-afea3c502cc7" providerId="ADAL" clId="{8816D40E-E7A7-4292-ADA9-7A75103C5EA5}"/>
    <pc:docChg chg="undo redo custSel modSld">
      <pc:chgData name="Martina Binaco" userId="4f68877e-4db8-4983-9a52-afea3c502cc7" providerId="ADAL" clId="{8816D40E-E7A7-4292-ADA9-7A75103C5EA5}" dt="2023-07-14T10:54:04.983" v="112" actId="13926"/>
      <pc:docMkLst>
        <pc:docMk/>
      </pc:docMkLst>
      <pc:sldChg chg="modSp mod">
        <pc:chgData name="Martina Binaco" userId="4f68877e-4db8-4983-9a52-afea3c502cc7" providerId="ADAL" clId="{8816D40E-E7A7-4292-ADA9-7A75103C5EA5}" dt="2023-07-14T10:54:04.983" v="112" actId="13926"/>
        <pc:sldMkLst>
          <pc:docMk/>
          <pc:sldMk cId="50558624" sldId="256"/>
        </pc:sldMkLst>
        <pc:spChg chg="mod">
          <ac:chgData name="Martina Binaco" userId="4f68877e-4db8-4983-9a52-afea3c502cc7" providerId="ADAL" clId="{8816D40E-E7A7-4292-ADA9-7A75103C5EA5}" dt="2023-07-11T07:26:56.614" v="48" actId="1076"/>
          <ac:spMkLst>
            <pc:docMk/>
            <pc:sldMk cId="50558624" sldId="256"/>
            <ac:spMk id="4" creationId="{14C9AA13-5CCF-55A0-CAFC-890986E14DED}"/>
          </ac:spMkLst>
        </pc:spChg>
        <pc:spChg chg="mod">
          <ac:chgData name="Martina Binaco" userId="4f68877e-4db8-4983-9a52-afea3c502cc7" providerId="ADAL" clId="{8816D40E-E7A7-4292-ADA9-7A75103C5EA5}" dt="2023-07-11T07:26:47.698" v="46" actId="1076"/>
          <ac:spMkLst>
            <pc:docMk/>
            <pc:sldMk cId="50558624" sldId="256"/>
            <ac:spMk id="5" creationId="{B434C5CA-1EB8-F55D-C740-7FE646CC0508}"/>
          </ac:spMkLst>
        </pc:spChg>
        <pc:spChg chg="mod">
          <ac:chgData name="Martina Binaco" userId="4f68877e-4db8-4983-9a52-afea3c502cc7" providerId="ADAL" clId="{8816D40E-E7A7-4292-ADA9-7A75103C5EA5}" dt="2023-07-14T10:54:04.983" v="112" actId="13926"/>
          <ac:spMkLst>
            <pc:docMk/>
            <pc:sldMk cId="50558624" sldId="256"/>
            <ac:spMk id="7" creationId="{C71CD10A-95DC-AA63-74E5-EC1E605779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88355EC3-EBAF-7240-EEB2-22CC7D1FB0A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D4776F4-6F10-3A98-7D2B-73B65BF0A5F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79B6C7-1D7C-4BEF-8CAC-D95F81936119}" type="datetimeFigureOut">
              <a:rPr lang="it-IT" smtClean="0"/>
              <a:t>14/07/2023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3DEFA4C-2728-EBB6-1058-8F52D75610A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F5F2482-C304-0D1E-2DFF-F2DC881EB1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4B2DC-F85B-424E-8723-CECF38C2629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927181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freccia&#10;&#10;Descrizione generata automaticamente">
            <a:extLst>
              <a:ext uri="{FF2B5EF4-FFF2-40B4-BE49-F238E27FC236}">
                <a16:creationId xmlns:a16="http://schemas.microsoft.com/office/drawing/2014/main" id="{E696D769-66BC-34A5-7F86-E25D2EE963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675512"/>
            <a:ext cx="6858000" cy="3230488"/>
          </a:xfrm>
          <a:prstGeom prst="rect">
            <a:avLst/>
          </a:prstGeom>
        </p:spPr>
      </p:pic>
      <p:sp>
        <p:nvSpPr>
          <p:cNvPr id="29" name="Rettangolo 28">
            <a:extLst>
              <a:ext uri="{FF2B5EF4-FFF2-40B4-BE49-F238E27FC236}">
                <a16:creationId xmlns:a16="http://schemas.microsoft.com/office/drawing/2014/main" id="{1C00F957-D8A5-5236-6D65-069803644CB5}"/>
              </a:ext>
            </a:extLst>
          </p:cNvPr>
          <p:cNvSpPr/>
          <p:nvPr userDrawn="1"/>
        </p:nvSpPr>
        <p:spPr>
          <a:xfrm>
            <a:off x="0" y="8693425"/>
            <a:ext cx="6858000" cy="1225827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C7FB9244-4645-33C2-304F-FB802AE1AF35}"/>
              </a:ext>
            </a:extLst>
          </p:cNvPr>
          <p:cNvGrpSpPr/>
          <p:nvPr userDrawn="1"/>
        </p:nvGrpSpPr>
        <p:grpSpPr>
          <a:xfrm>
            <a:off x="3493672" y="9507638"/>
            <a:ext cx="3119538" cy="291006"/>
            <a:chOff x="2921837" y="9452421"/>
            <a:chExt cx="3431490" cy="320107"/>
          </a:xfrm>
        </p:grpSpPr>
        <p:pic>
          <p:nvPicPr>
            <p:cNvPr id="8" name="Immagine 7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8C9D1479-C3C4-B48D-2BC6-896CBA952CD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2200" y="9472312"/>
              <a:ext cx="1611127" cy="285531"/>
            </a:xfrm>
            <a:prstGeom prst="rect">
              <a:avLst/>
            </a:prstGeom>
          </p:spPr>
        </p:pic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F936D13A-382B-DB3F-E971-C1D548E7A4D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1837" y="9452421"/>
              <a:ext cx="1362155" cy="320107"/>
            </a:xfrm>
            <a:prstGeom prst="rect">
              <a:avLst/>
            </a:prstGeom>
          </p:spPr>
        </p:pic>
      </p:grpSp>
      <p:pic>
        <p:nvPicPr>
          <p:cNvPr id="18" name="Elemento grafico 17">
            <a:extLst>
              <a:ext uri="{FF2B5EF4-FFF2-40B4-BE49-F238E27FC236}">
                <a16:creationId xmlns:a16="http://schemas.microsoft.com/office/drawing/2014/main" id="{8F83F936-5F6A-F86D-DDB7-77B28A0C05E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39878" y="8904028"/>
            <a:ext cx="1638609" cy="279764"/>
          </a:xfrm>
          <a:prstGeom prst="rect">
            <a:avLst/>
          </a:prstGeom>
        </p:spPr>
      </p:pic>
      <p:pic>
        <p:nvPicPr>
          <p:cNvPr id="20" name="Elemento grafico 19">
            <a:extLst>
              <a:ext uri="{FF2B5EF4-FFF2-40B4-BE49-F238E27FC236}">
                <a16:creationId xmlns:a16="http://schemas.microsoft.com/office/drawing/2014/main" id="{57A3D22E-82C3-F9E2-ADEB-C119996ACCA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94285" y="8911371"/>
            <a:ext cx="1482249" cy="265118"/>
          </a:xfrm>
          <a:prstGeom prst="rect">
            <a:avLst/>
          </a:prstGeom>
        </p:spPr>
      </p:pic>
      <p:pic>
        <p:nvPicPr>
          <p:cNvPr id="22" name="Elemento grafico 21">
            <a:extLst>
              <a:ext uri="{FF2B5EF4-FFF2-40B4-BE49-F238E27FC236}">
                <a16:creationId xmlns:a16="http://schemas.microsoft.com/office/drawing/2014/main" id="{DD4CE920-6E6C-38EB-FBDE-4ED6C3AB3455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1580" y="9495862"/>
            <a:ext cx="1296655" cy="244595"/>
          </a:xfrm>
          <a:prstGeom prst="rect">
            <a:avLst/>
          </a:prstGeom>
        </p:spPr>
      </p:pic>
      <p:pic>
        <p:nvPicPr>
          <p:cNvPr id="24" name="Elemento grafico 23">
            <a:extLst>
              <a:ext uri="{FF2B5EF4-FFF2-40B4-BE49-F238E27FC236}">
                <a16:creationId xmlns:a16="http://schemas.microsoft.com/office/drawing/2014/main" id="{BD525913-6192-F97C-B452-4AD34079917C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887558" y="8911815"/>
            <a:ext cx="1399332" cy="268282"/>
          </a:xfrm>
          <a:prstGeom prst="rect">
            <a:avLst/>
          </a:prstGeom>
        </p:spPr>
      </p:pic>
      <p:pic>
        <p:nvPicPr>
          <p:cNvPr id="26" name="Elemento grafico 25">
            <a:extLst>
              <a:ext uri="{FF2B5EF4-FFF2-40B4-BE49-F238E27FC236}">
                <a16:creationId xmlns:a16="http://schemas.microsoft.com/office/drawing/2014/main" id="{1D8711B0-4344-335A-775E-46A30F37DF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35437" b="41293"/>
          <a:stretch/>
        </p:blipFill>
        <p:spPr>
          <a:xfrm>
            <a:off x="79513" y="8880067"/>
            <a:ext cx="1566018" cy="364406"/>
          </a:xfrm>
          <a:prstGeom prst="rect">
            <a:avLst/>
          </a:prstGeom>
        </p:spPr>
      </p:pic>
      <p:pic>
        <p:nvPicPr>
          <p:cNvPr id="28" name="Elemento grafico 27">
            <a:extLst>
              <a:ext uri="{FF2B5EF4-FFF2-40B4-BE49-F238E27FC236}">
                <a16:creationId xmlns:a16="http://schemas.microsoft.com/office/drawing/2014/main" id="{4380BC33-653D-4B1A-04D0-4A161CED05AA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024146" y="9499959"/>
            <a:ext cx="958698" cy="27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32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23ECC8-C1C8-D3D7-DC29-61CF1FEAC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284DDE2-1DB3-5A68-98FB-E30504B1D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793C85D-E4B1-4236-1231-35A15A3F1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BC3B-A054-4D2F-ADF3-451EC23AF828}" type="datetimeFigureOut">
              <a:rPr lang="it-IT" smtClean="0"/>
              <a:t>14/07/2023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726A87E-7A92-24B9-2312-247F9D8F1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155337D-8B46-1977-CBF3-DFDA856EE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82AB-EE11-4E34-86A6-25F5A968A9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253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1E93839-0054-20E8-0227-A79F9F4D9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D997910-DDED-3F80-1FD3-895CEB6914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C9D7B80-24F6-AB46-C61F-ECC5A6047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BC3B-A054-4D2F-ADF3-451EC23AF828}" type="datetimeFigureOut">
              <a:rPr lang="it-IT" smtClean="0"/>
              <a:t>14/07/2023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229B28A-46CA-FA13-F510-E4B546E49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073F679-AF0B-6917-21E8-90DE3788F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82AB-EE11-4E34-86A6-25F5A968A9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5090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FCD73D-F632-12E6-9600-661A70FBE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F10E67E-2EB3-09B0-AB1A-9C283AD708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F209A11-438A-7D38-E401-5F636E4922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10328F3-8A87-22B7-2BB4-E3AC66E3C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BC3B-A054-4D2F-ADF3-451EC23AF828}" type="datetimeFigureOut">
              <a:rPr lang="it-IT" smtClean="0"/>
              <a:t>14/07/2023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1F9A7B3-E402-ED23-A572-9868DCF38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5F69A1D-F194-14EE-7C91-F017E721B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82AB-EE11-4E34-86A6-25F5A968A9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4215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5F1067-0B33-CE03-5344-70DC703F6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7F7D710-7B2D-0BDA-8F06-4DD1047287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7640C21-94C9-CE9A-31F0-CCAC3173CC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6B265CE-1451-E114-DF76-51BCB13AD6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3726957-E8B8-A8E5-7977-5B4F52FBE1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5D5934D-884B-3E6C-C960-E27382239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BC3B-A054-4D2F-ADF3-451EC23AF828}" type="datetimeFigureOut">
              <a:rPr lang="it-IT" smtClean="0"/>
              <a:t>14/07/2023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05E5C07-B93B-56D2-C3F5-F0E52C5C7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1CEB684-1A1C-A01B-662D-30580AF0F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82AB-EE11-4E34-86A6-25F5A968A9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840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642EB28-4EA8-044C-9D4A-17622341E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C8543C4-FB3F-850B-B476-E1B5F04CE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BC3B-A054-4D2F-ADF3-451EC23AF828}" type="datetimeFigureOut">
              <a:rPr lang="it-IT" smtClean="0"/>
              <a:t>14/07/2023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BA70682-476F-CFDB-9A0C-C7878AEF8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9057F8B-3B00-FBAD-3EBE-B8AE054CB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82AB-EE11-4E34-86A6-25F5A968A9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3537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51A9C1A-54F9-8930-EE2A-28E150AC3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BC3B-A054-4D2F-ADF3-451EC23AF828}" type="datetimeFigureOut">
              <a:rPr lang="it-IT" smtClean="0"/>
              <a:t>14/07/2023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8FADACE-E169-BB55-142D-1056B70F5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66A5B6C-6481-8E24-AF04-B6C109228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82AB-EE11-4E34-86A6-25F5A968A9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9604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715666-E693-9D53-8ECC-4DB5B38E1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7B256D-B24B-51AE-0E6E-F0BFCE9983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B237746-5095-1FCC-C416-6AE57CC115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D403451-6A0D-5498-FDC5-785BB90EC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BC3B-A054-4D2F-ADF3-451EC23AF828}" type="datetimeFigureOut">
              <a:rPr lang="it-IT" smtClean="0"/>
              <a:t>14/07/2023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520275A-FDD6-CE49-CE22-4623C9475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F94FFE0-CAE2-9AC8-C485-0490A1868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82AB-EE11-4E34-86A6-25F5A968A9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4949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192CD9F-4E37-AB2B-62DB-32AD26FB2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620ABA7-5825-9744-AD3C-085421AC52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CE6594C-85B0-B04E-5A41-7914F66B61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668DFDA-5C75-1733-DF60-7F0FC4533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BC3B-A054-4D2F-ADF3-451EC23AF828}" type="datetimeFigureOut">
              <a:rPr lang="it-IT" smtClean="0"/>
              <a:t>14/07/2023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06FEDB3-205F-D51D-CDD2-7EEC581AD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80D926F-36E1-48BA-1524-6424B78F2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82AB-EE11-4E34-86A6-25F5A968A9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5414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9F0D88-778C-84DA-E823-4767B3978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612D677-05B7-59A6-BE41-69DC254426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117874E-9AF2-420C-A0BB-6809F33F1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BC3B-A054-4D2F-ADF3-451EC23AF828}" type="datetimeFigureOut">
              <a:rPr lang="it-IT" smtClean="0"/>
              <a:t>14/07/2023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96ECEDB-A529-08D3-E06F-F08FDC7E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9BB7127-418D-27AA-0F27-4B5583DA3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82AB-EE11-4E34-86A6-25F5A968A9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6841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114705F-A40F-2325-5756-9140141F00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BD5B81A-9208-6B75-366E-280644C949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4C3BFF6-C23F-A416-6271-7A3E016D0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BC3B-A054-4D2F-ADF3-451EC23AF828}" type="datetimeFigureOut">
              <a:rPr lang="it-IT" smtClean="0"/>
              <a:t>14/07/2023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741140A-1A6A-AC6A-D2ED-5278C53D7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8D7AE3F-DBCB-36DA-B2FD-811D689F6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82AB-EE11-4E34-86A6-25F5A968A9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0262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BCD9F12-39FB-53D1-C724-86879188F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6DE7589-7C0E-317A-25A8-C03A6E0E1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FCCA18B-9B37-52D9-2FE5-4F62514C69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5BC3B-A054-4D2F-ADF3-451EC23AF828}" type="datetimeFigureOut">
              <a:rPr lang="it-IT" smtClean="0"/>
              <a:t>14/07/2023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82CFCC-DB85-2E1F-B042-4EC23DA4DB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6314E7E-691F-7D77-2F22-4EFA5E99D5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3682AB-EE11-4E34-86A6-25F5A968A9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0999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ioncamereveneto.it/iscrizioni/transizione-energetica-26-luglio-2023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3706">
              <a:schemeClr val="accent4">
                <a:lumMod val="20000"/>
                <a:lumOff val="80000"/>
              </a:schemeClr>
            </a:gs>
            <a:gs pos="60000">
              <a:schemeClr val="accent6">
                <a:lumMod val="20000"/>
                <a:lumOff val="80000"/>
              </a:schemeClr>
            </a:gs>
            <a:gs pos="10000">
              <a:schemeClr val="accent5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E63C304A-1FB6-7CB4-FD9A-119AE7554F46}"/>
              </a:ext>
            </a:extLst>
          </p:cNvPr>
          <p:cNvSpPr txBox="1"/>
          <p:nvPr/>
        </p:nvSpPr>
        <p:spPr>
          <a:xfrm>
            <a:off x="99207" y="123536"/>
            <a:ext cx="665958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200" kern="1400" dirty="0">
                <a:solidFill>
                  <a:schemeClr val="accent6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LA TRANSIZIONE ENERGETICA TRA EFFICIENZA </a:t>
            </a:r>
          </a:p>
          <a:p>
            <a:pPr algn="ctr"/>
            <a:r>
              <a:rPr lang="it-IT" sz="2200" kern="1400" dirty="0">
                <a:solidFill>
                  <a:schemeClr val="accent6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E COMUNITÀ ENERGETICHE RINNOVABILI: </a:t>
            </a:r>
          </a:p>
          <a:p>
            <a:pPr algn="ctr"/>
            <a:r>
              <a:rPr lang="it-IT" sz="2200" b="1" kern="1400" dirty="0">
                <a:solidFill>
                  <a:schemeClr val="accent6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UNA ROADMAP PER IMPRESE ED ENTI LOCALI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43A59ABA-55AB-50FE-C4D0-F55A1F856704}"/>
              </a:ext>
            </a:extLst>
          </p:cNvPr>
          <p:cNvSpPr/>
          <p:nvPr/>
        </p:nvSpPr>
        <p:spPr>
          <a:xfrm>
            <a:off x="-42863" y="1367478"/>
            <a:ext cx="6916336" cy="347024"/>
          </a:xfrm>
          <a:prstGeom prst="rect">
            <a:avLst/>
          </a:prstGeom>
          <a:solidFill>
            <a:srgbClr val="AE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kern="1400" spc="300" dirty="0">
                <a:solidFill>
                  <a:schemeClr val="bg1"/>
                </a:solidFill>
                <a:latin typeface="Century Gothic" panose="020B0502020202020204" pitchFamily="34" charset="0"/>
                <a:ea typeface="MS Gothic" panose="020B0609070205080204" pitchFamily="49" charset="-128"/>
              </a:rPr>
              <a:t>Mercoledì</a:t>
            </a:r>
            <a:r>
              <a:rPr lang="it-IT" b="1" kern="1400" spc="3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MS Gothic" panose="020B0609070205080204" pitchFamily="49" charset="-128"/>
              </a:rPr>
              <a:t> </a:t>
            </a:r>
            <a:r>
              <a:rPr lang="it-IT" b="1" kern="1400" spc="300" dirty="0">
                <a:solidFill>
                  <a:schemeClr val="bg1"/>
                </a:solidFill>
                <a:latin typeface="Century Gothic" panose="020B0502020202020204" pitchFamily="34" charset="0"/>
                <a:ea typeface="MS Gothic" panose="020B0609070205080204" pitchFamily="49" charset="-128"/>
              </a:rPr>
              <a:t>26</a:t>
            </a:r>
            <a:r>
              <a:rPr lang="it-IT" b="1" kern="1400" spc="3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MS Gothic" panose="020B0609070205080204" pitchFamily="49" charset="-128"/>
              </a:rPr>
              <a:t> Luglio 2023 </a:t>
            </a:r>
            <a:r>
              <a:rPr lang="it-IT" b="1" kern="1400" spc="300" dirty="0">
                <a:solidFill>
                  <a:schemeClr val="bg1"/>
                </a:solidFill>
                <a:latin typeface="Century Gothic" panose="020B0502020202020204" pitchFamily="34" charset="0"/>
                <a:ea typeface="MS Gothic" panose="020B0609070205080204" pitchFamily="49" charset="-128"/>
              </a:rPr>
              <a:t>ore 10:00</a:t>
            </a:r>
            <a:endParaRPr lang="it-IT" b="1" spc="300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A7082C1-A259-27A8-1D2E-7C6E7E5D593F}"/>
              </a:ext>
            </a:extLst>
          </p:cNvPr>
          <p:cNvSpPr txBox="1"/>
          <p:nvPr/>
        </p:nvSpPr>
        <p:spPr>
          <a:xfrm>
            <a:off x="416015" y="2120442"/>
            <a:ext cx="6185645" cy="307777"/>
          </a:xfrm>
          <a:prstGeom prst="rect">
            <a:avLst/>
          </a:prstGeom>
          <a:solidFill>
            <a:schemeClr val="bg1">
              <a:alpha val="37000"/>
            </a:schemeClr>
          </a:solidFill>
        </p:spPr>
        <p:txBody>
          <a:bodyPr wrap="square" anchor="b">
            <a:spAutoFit/>
          </a:bodyPr>
          <a:lstStyle/>
          <a:p>
            <a:pPr algn="ctr"/>
            <a:r>
              <a:rPr lang="it-IT" sz="1400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RELAZIONI TECNICHE</a:t>
            </a:r>
            <a:endParaRPr lang="it-IT" sz="1400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CasellaDiTesto 9">
            <a:extLst>
              <a:ext uri="{FF2B5EF4-FFF2-40B4-BE49-F238E27FC236}">
                <a16:creationId xmlns:a16="http://schemas.microsoft.com/office/drawing/2014/main" id="{14C9AA13-5CCF-55A0-CAFC-890986E14DED}"/>
              </a:ext>
            </a:extLst>
          </p:cNvPr>
          <p:cNvSpPr txBox="1"/>
          <p:nvPr/>
        </p:nvSpPr>
        <p:spPr>
          <a:xfrm>
            <a:off x="543996" y="5555263"/>
            <a:ext cx="5770007" cy="738664"/>
          </a:xfrm>
          <a:prstGeom prst="rect">
            <a:avLst/>
          </a:prstGeom>
          <a:solidFill>
            <a:schemeClr val="accent6">
              <a:lumMod val="40000"/>
              <a:lumOff val="60000"/>
              <a:alpha val="54000"/>
            </a:schemeClr>
          </a:solidFill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LINK ALL’ISCRIZIONE: </a:t>
            </a:r>
            <a:r>
              <a:rPr lang="it-IT" sz="1400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hlinkClick r:id="rId2"/>
              </a:rPr>
              <a:t>https://www.unioncamereveneto.it/iscrizioni/transizione-energetica-26-luglio-2023/ </a:t>
            </a:r>
            <a:endParaRPr lang="it-IT" sz="1400" b="1" i="0" dirty="0">
              <a:solidFill>
                <a:schemeClr val="accent6">
                  <a:lumMod val="50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CasellaDiTesto 10">
            <a:extLst>
              <a:ext uri="{FF2B5EF4-FFF2-40B4-BE49-F238E27FC236}">
                <a16:creationId xmlns:a16="http://schemas.microsoft.com/office/drawing/2014/main" id="{B434C5CA-1EB8-F55D-C740-7FE646CC0508}"/>
              </a:ext>
            </a:extLst>
          </p:cNvPr>
          <p:cNvSpPr txBox="1"/>
          <p:nvPr/>
        </p:nvSpPr>
        <p:spPr>
          <a:xfrm>
            <a:off x="543996" y="6827193"/>
            <a:ext cx="5770007" cy="307777"/>
          </a:xfrm>
          <a:prstGeom prst="rect">
            <a:avLst/>
          </a:prstGeom>
          <a:solidFill>
            <a:schemeClr val="accent6">
              <a:lumMod val="40000"/>
              <a:lumOff val="60000"/>
              <a:alpha val="54000"/>
            </a:schemeClr>
          </a:solidFill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b="1" i="0" dirty="0">
                <a:solidFill>
                  <a:schemeClr val="accent6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PER INFORMAZIONI: </a:t>
            </a:r>
            <a:r>
              <a:rPr lang="it-IT" sz="1400" b="1" dirty="0">
                <a:solidFill>
                  <a:srgbClr val="0563C1"/>
                </a:solidFill>
                <a:latin typeface="Century Gothic" panose="020B0502020202020204" pitchFamily="34" charset="0"/>
              </a:rPr>
              <a:t>ambiente@ven.camcom.it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C71CD10A-95DC-AA63-74E5-EC1E60577900}"/>
              </a:ext>
            </a:extLst>
          </p:cNvPr>
          <p:cNvSpPr txBox="1"/>
          <p:nvPr/>
        </p:nvSpPr>
        <p:spPr>
          <a:xfrm>
            <a:off x="415172" y="2657103"/>
            <a:ext cx="6183959" cy="267765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it-IT" sz="1200" i="1" dirty="0">
                <a:solidFill>
                  <a:schemeClr val="accent6">
                    <a:lumMod val="50000"/>
                  </a:schemeClr>
                </a:solidFill>
                <a:latin typeface="Century Gothic"/>
                <a:cs typeface="Times New Roman"/>
              </a:rPr>
              <a:t>Indirizzi di saluto</a:t>
            </a:r>
          </a:p>
          <a:p>
            <a:r>
              <a:rPr lang="it-IT" sz="1200" b="1" i="1" dirty="0" err="1">
                <a:solidFill>
                  <a:schemeClr val="accent6">
                    <a:lumMod val="50000"/>
                  </a:schemeClr>
                </a:solidFill>
                <a:latin typeface="Century Gothic"/>
                <a:cs typeface="Times New Roman"/>
              </a:rPr>
              <a:t>Filppo</a:t>
            </a:r>
            <a:r>
              <a:rPr lang="it-IT" sz="1200" b="1" i="1" dirty="0">
                <a:solidFill>
                  <a:schemeClr val="accent6">
                    <a:lumMod val="50000"/>
                  </a:schemeClr>
                </a:solidFill>
                <a:latin typeface="Century Gothic"/>
                <a:cs typeface="Times New Roman"/>
              </a:rPr>
              <a:t> </a:t>
            </a:r>
            <a:r>
              <a:rPr lang="it-IT" sz="1200" b="1" i="1" dirty="0" err="1">
                <a:solidFill>
                  <a:schemeClr val="accent6">
                    <a:lumMod val="50000"/>
                  </a:schemeClr>
                </a:solidFill>
                <a:latin typeface="Century Gothic"/>
                <a:cs typeface="Times New Roman"/>
              </a:rPr>
              <a:t>Mazzariol</a:t>
            </a:r>
            <a:r>
              <a:rPr lang="it-IT" sz="1200" b="1" i="1" dirty="0">
                <a:solidFill>
                  <a:schemeClr val="accent6">
                    <a:lumMod val="50000"/>
                  </a:schemeClr>
                </a:solidFill>
                <a:latin typeface="Century Gothic"/>
                <a:cs typeface="Times New Roman"/>
              </a:rPr>
              <a:t> - UC Veneto</a:t>
            </a:r>
          </a:p>
          <a:p>
            <a:endParaRPr lang="it-IT" sz="1200" i="1" dirty="0">
              <a:solidFill>
                <a:schemeClr val="accent6">
                  <a:lumMod val="50000"/>
                </a:schemeClr>
              </a:solidFill>
              <a:latin typeface="Century Gothic"/>
              <a:cs typeface="Times New Roman"/>
            </a:endParaRPr>
          </a:p>
          <a:p>
            <a:r>
              <a:rPr lang="it-IT" sz="1200" i="1" dirty="0">
                <a:solidFill>
                  <a:schemeClr val="accent6">
                    <a:lumMod val="50000"/>
                  </a:schemeClr>
                </a:solidFill>
                <a:latin typeface="Century Gothic"/>
                <a:cs typeface="Times New Roman"/>
              </a:rPr>
              <a:t>La Transizione energetica: caratteristiche, implicazioni ed opportunità per le imprese nell’ambito del progetto del Sistema Camerale</a:t>
            </a:r>
          </a:p>
          <a:p>
            <a:r>
              <a:rPr lang="it-IT" sz="1200" b="1" i="1" dirty="0">
                <a:solidFill>
                  <a:schemeClr val="accent6">
                    <a:lumMod val="50000"/>
                  </a:schemeClr>
                </a:solidFill>
                <a:latin typeface="Century Gothic"/>
                <a:cs typeface="Times New Roman"/>
              </a:rPr>
              <a:t>Annamaria Marconi, Responsabile di progetto – Transizione energetica </a:t>
            </a:r>
            <a:r>
              <a:rPr lang="it-IT" sz="1200" b="1" i="1" dirty="0" err="1">
                <a:solidFill>
                  <a:schemeClr val="accent6">
                    <a:lumMod val="50000"/>
                  </a:schemeClr>
                </a:solidFill>
                <a:latin typeface="Century Gothic"/>
                <a:cs typeface="Times New Roman"/>
              </a:rPr>
              <a:t>Dintec</a:t>
            </a:r>
            <a:r>
              <a:rPr lang="it-IT" sz="1200" b="1" i="1" dirty="0">
                <a:solidFill>
                  <a:schemeClr val="accent6">
                    <a:lumMod val="50000"/>
                  </a:schemeClr>
                </a:solidFill>
                <a:latin typeface="Century Gothic"/>
                <a:cs typeface="Times New Roman"/>
              </a:rPr>
              <a:t> </a:t>
            </a:r>
          </a:p>
          <a:p>
            <a:endParaRPr lang="it-IT" sz="1200" i="1" dirty="0">
              <a:solidFill>
                <a:schemeClr val="accent6">
                  <a:lumMod val="50000"/>
                </a:schemeClr>
              </a:solidFill>
              <a:latin typeface="Century Gothic"/>
              <a:cs typeface="Times New Roman"/>
            </a:endParaRPr>
          </a:p>
          <a:p>
            <a:r>
              <a:rPr lang="it-IT" sz="1200" i="1" dirty="0">
                <a:solidFill>
                  <a:schemeClr val="accent6">
                    <a:lumMod val="50000"/>
                  </a:schemeClr>
                </a:solidFill>
                <a:latin typeface="Century Gothic"/>
                <a:cs typeface="Times New Roman"/>
              </a:rPr>
              <a:t>Gli strumenti Enea a supporto delle CER</a:t>
            </a:r>
          </a:p>
          <a:p>
            <a:r>
              <a:rPr lang="it-IT" sz="1200" b="1" i="1" dirty="0" err="1">
                <a:solidFill>
                  <a:schemeClr val="accent6">
                    <a:lumMod val="50000"/>
                  </a:schemeClr>
                </a:solidFill>
                <a:latin typeface="Century Gothic"/>
                <a:cs typeface="Times New Roman"/>
              </a:rPr>
              <a:t>Ocleto</a:t>
            </a:r>
            <a:r>
              <a:rPr lang="it-IT" sz="1200" b="1" i="1" dirty="0">
                <a:solidFill>
                  <a:schemeClr val="accent6">
                    <a:lumMod val="50000"/>
                  </a:schemeClr>
                </a:solidFill>
                <a:latin typeface="Century Gothic"/>
                <a:cs typeface="Times New Roman"/>
              </a:rPr>
              <a:t> d’Arcangelo - Esperto Enea</a:t>
            </a:r>
          </a:p>
          <a:p>
            <a:endParaRPr lang="it-IT" sz="1200" i="1" dirty="0">
              <a:solidFill>
                <a:schemeClr val="accent6">
                  <a:lumMod val="50000"/>
                </a:schemeClr>
              </a:solidFill>
              <a:latin typeface="Century Gothic"/>
              <a:cs typeface="Times New Roman"/>
            </a:endParaRPr>
          </a:p>
          <a:p>
            <a:r>
              <a:rPr lang="it-IT" sz="1200" i="1" dirty="0">
                <a:solidFill>
                  <a:schemeClr val="accent6">
                    <a:lumMod val="50000"/>
                  </a:schemeClr>
                </a:solidFill>
                <a:latin typeface="Century Gothic"/>
                <a:cs typeface="Times New Roman"/>
              </a:rPr>
              <a:t>Le CER nei Comuni</a:t>
            </a:r>
          </a:p>
          <a:p>
            <a:r>
              <a:rPr lang="it-IT" sz="1200" b="1" i="1" dirty="0">
                <a:solidFill>
                  <a:schemeClr val="accent6">
                    <a:lumMod val="50000"/>
                  </a:schemeClr>
                </a:solidFill>
                <a:latin typeface="Century Gothic"/>
                <a:cs typeface="Times New Roman"/>
              </a:rPr>
              <a:t>Enzo Muoio - ANCI Veneto</a:t>
            </a:r>
          </a:p>
          <a:p>
            <a:endParaRPr lang="it-IT" sz="1200" i="1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it-IT" sz="1200" i="1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586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provazioni xmlns="aeb4a8a2-d325-4366-8bf4-d561aa142a34" xsi:nil="true"/>
    <Esente xmlns="aeb4a8a2-d325-4366-8bf4-d561aa142a34">S</Esente>
    <Costi_x0020_presunti xmlns="221b9b05-8e24-42e8-b51f-1c2de44df1dd" xsi:nil="true"/>
    <Anno xmlns="aeb4a8a2-d325-4366-8bf4-d561aa142a34" xsi:nil="true"/>
    <DocumentSetDescription xmlns="http://schemas.microsoft.com/sharepoint/v3" xsi:nil="true"/>
    <Stato xmlns="221b9b05-8e24-42e8-b51f-1c2de44df1dd">Predisposizione offerta</Stato>
    <_dlc_DocIdPersistId xmlns="aeb4a8a2-d325-4366-8bf4-d561aa142a34" xsi:nil="true"/>
    <_dlc_DocId xmlns="aeb4a8a2-d325-4366-8bf4-d561aa142a34">TMP2W6MRDXZJ-1300152495-820545</_dlc_DocId>
    <TaxCatchAll xmlns="aeb4a8a2-d325-4366-8bf4-d561aa142a34" xsi:nil="true"/>
    <Numero xmlns="aeb4a8a2-d325-4366-8bf4-d561aa142a34" xsi:nil="true"/>
    <Importo_x0020_netto xmlns="aeb4a8a2-d325-4366-8bf4-d561aa142a34" xsi:nil="true"/>
    <Cliente xmlns="aeb4a8a2-d325-4366-8bf4-d561aa142a34" xsi:nil="true"/>
    <Responsabile xmlns="aeb4a8a2-d325-4366-8bf4-d561aa142a34">
      <UserInfo>
        <DisplayName/>
        <AccountId xsi:nil="true"/>
        <AccountType/>
      </UserInfo>
    </Responsabile>
    <_Flow_SignoffStatus xmlns="221b9b05-8e24-42e8-b51f-1c2de44df1dd" xsi:nil="true"/>
    <Codice_x0020_Attività xmlns="aeb4a8a2-d325-4366-8bf4-d561aa142a34">SOI</Codice_x0020_Attività>
    <_dlc_DocIdUrl xmlns="aeb4a8a2-d325-4366-8bf4-d561aa142a34">
      <Url>https://dintecscrl.sharepoint.com/sites/Development/_layouts/15/DocIdRedir.aspx?ID=TMP2W6MRDXZJ-1300152495-820545</Url>
      <Description>TMP2W6MRDXZJ-1300152495-820545</Description>
    </_dlc_DocIdUrl>
    <lcf76f155ced4ddcb4097134ff3c332f xmlns="221b9b05-8e24-42e8-b51f-1c2de44df1dd">
      <Terms xmlns="http://schemas.microsoft.com/office/infopath/2007/PartnerControls"/>
    </lcf76f155ced4ddcb4097134ff3c332f>
    <Fabbisogni xmlns="221b9b05-8e24-42e8-b51f-1c2de44df1dd" xsi:nil="true"/>
    <APERTA_x002f_CHIUSA xmlns="221b9b05-8e24-42e8-b51f-1c2de44df1dd">APERTA</APERTA_x002f_CHIUSA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1E6FCFB69C810479F3933339869F687" ma:contentTypeVersion="41" ma:contentTypeDescription="Creare un nuovo documento." ma:contentTypeScope="" ma:versionID="14a40c18a23ccf50e5f12e0e96bfcb5d">
  <xsd:schema xmlns:xsd="http://www.w3.org/2001/XMLSchema" xmlns:xs="http://www.w3.org/2001/XMLSchema" xmlns:p="http://schemas.microsoft.com/office/2006/metadata/properties" xmlns:ns1="http://schemas.microsoft.com/sharepoint/v3" xmlns:ns2="aeb4a8a2-d325-4366-8bf4-d561aa142a34" xmlns:ns3="221b9b05-8e24-42e8-b51f-1c2de44df1dd" targetNamespace="http://schemas.microsoft.com/office/2006/metadata/properties" ma:root="true" ma:fieldsID="655d52923a907bf8ff2e4a87c77082b7" ns1:_="" ns2:_="" ns3:_="">
    <xsd:import namespace="http://schemas.microsoft.com/sharepoint/v3"/>
    <xsd:import namespace="aeb4a8a2-d325-4366-8bf4-d561aa142a34"/>
    <xsd:import namespace="221b9b05-8e24-42e8-b51f-1c2de44df1dd"/>
    <xsd:element name="properties">
      <xsd:complexType>
        <xsd:sequence>
          <xsd:element name="documentManagement">
            <xsd:complexType>
              <xsd:all>
                <xsd:element ref="ns2:_dlc_DocIdUrl" minOccurs="0"/>
                <xsd:element ref="ns1:DocumentSetDescription" minOccurs="0"/>
                <xsd:element ref="ns2:Numero" minOccurs="0"/>
                <xsd:element ref="ns2:Importo_x0020_netto" minOccurs="0"/>
                <xsd:element ref="ns2:Cliente" minOccurs="0"/>
                <xsd:element ref="ns2:Responsabile" minOccurs="0"/>
                <xsd:element ref="ns2:Approvazioni" minOccurs="0"/>
                <xsd:element ref="ns3:Stato" minOccurs="0"/>
                <xsd:element ref="ns2:Anno" minOccurs="0"/>
                <xsd:element ref="ns3:Costi_x0020_presunti" minOccurs="0"/>
                <xsd:element ref="ns3:_Flow_SignoffStatus" minOccurs="0"/>
                <xsd:element ref="ns2:Esente" minOccurs="0"/>
                <xsd:element ref="ns2:Codice_x0020_Attività" minOccurs="0"/>
                <xsd:element ref="ns3:Fabbisogni" minOccurs="0"/>
                <xsd:element ref="ns2:_dlc_DocId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lcf76f155ced4ddcb4097134ff3c332f" minOccurs="0"/>
                <xsd:element ref="ns2:TaxCatchAll" minOccurs="0"/>
                <xsd:element ref="ns3:APERTA_x002f_CHIUS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DocumentSetDescription" ma:index="3" nillable="true" ma:displayName="Descrizione" ma:description="Una descrizione del set di documenti" ma:internalName="DocumentSetDescription" ma:readOnly="fals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b4a8a2-d325-4366-8bf4-d561aa142a34" elementFormDefault="qualified">
    <xsd:import namespace="http://schemas.microsoft.com/office/2006/documentManagement/types"/>
    <xsd:import namespace="http://schemas.microsoft.com/office/infopath/2007/PartnerControls"/>
    <xsd:element name="_dlc_DocIdUrl" ma:index="2" nillable="true" ma:displayName="ID documento" ma:description="Collegamento permanente al documento." ma:hidden="true" ma:internalName="_dlc_DocIdUrl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Numero" ma:index="4" nillable="true" ma:displayName="Numero" ma:internalName="Numero" ma:readOnly="false">
      <xsd:simpleType>
        <xsd:restriction base="dms:Number"/>
      </xsd:simpleType>
    </xsd:element>
    <xsd:element name="Importo_x0020_netto" ma:index="5" nillable="true" ma:displayName="Importo netto" ma:decimals="2" ma:LCID="1040" ma:internalName="Importo_x0020_netto" ma:readOnly="false">
      <xsd:simpleType>
        <xsd:restriction base="dms:Currency"/>
      </xsd:simpleType>
    </xsd:element>
    <xsd:element name="Cliente" ma:index="6" nillable="true" ma:displayName="Cliente" ma:list="{9e21d0f9-1230-4e21-8982-0276c16a01c3}" ma:internalName="Cliente" ma:readOnly="false" ma:showField="RagioneSociale" ma:web="aeb4a8a2-d325-4366-8bf4-d561aa142a34">
      <xsd:simpleType>
        <xsd:restriction base="dms:Lookup"/>
      </xsd:simpleType>
    </xsd:element>
    <xsd:element name="Responsabile" ma:index="7" nillable="true" ma:displayName="Referente" ma:format="Dropdown" ma:list="UserInfo" ma:SharePointGroup="0" ma:internalName="Responsabile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azioni" ma:index="9" nillable="true" ma:displayName="Approvazioni" ma:hidden="true" ma:internalName="Approvazioni" ma:readOnly="false">
      <xsd:simpleType>
        <xsd:restriction base="dms:Note"/>
      </xsd:simpleType>
    </xsd:element>
    <xsd:element name="Anno" ma:index="11" nillable="true" ma:displayName="Anno" ma:description="prosecuzione commessa vigilanza prodotti connessi all'energia" ma:format="Dropdown" ma:hidden="true" ma:internalName="Anno">
      <xsd:simpleType>
        <xsd:restriction base="dms:Text">
          <xsd:maxLength value="255"/>
        </xsd:restriction>
      </xsd:simpleType>
    </xsd:element>
    <xsd:element name="Esente" ma:index="14" nillable="true" ma:displayName="EsenteOLD" ma:default="S" ma:format="Dropdown" ma:hidden="true" ma:internalName="Esente" ma:readOnly="false">
      <xsd:simpleType>
        <xsd:restriction base="dms:Choice">
          <xsd:enumeration value="S"/>
          <xsd:enumeration value="N"/>
        </xsd:restriction>
      </xsd:simpleType>
    </xsd:element>
    <xsd:element name="Codice_x0020_Attività" ma:index="15" nillable="true" ma:displayName="Codice Attività" ma:default="SOI" ma:format="Dropdown" ma:hidden="true" ma:internalName="Codice_x0020_Attivit_x00e0_" ma:readOnly="false">
      <xsd:simpleType>
        <xsd:restriction base="dms:Choice">
          <xsd:enumeration value="SOI"/>
          <xsd:enumeration value="RMK"/>
          <xsd:enumeration value="IND"/>
          <xsd:enumeration value="PNC"/>
        </xsd:restriction>
      </xsd:simpleType>
    </xsd:element>
    <xsd:element name="_dlc_DocId" ma:index="18" nillable="true" ma:displayName="Valore ID documento" ma:description="Valore dell'ID documento assegnato all'elemento." ma:hidden="true" ma:internalName="_dlc_DocId" ma:readOnly="false">
      <xsd:simpleType>
        <xsd:restriction base="dms:Text"/>
      </xsd:simpleType>
    </xsd:element>
    <xsd:element name="_dlc_DocIdPersistId" ma:index="20" nillable="true" ma:displayName="Salva ID in modo permanente" ma:description="Mantenere ID all'aggiunta." ma:hidden="true" ma:internalName="_dlc_DocIdPersistId" ma:readOnly="false">
      <xsd:simpleType>
        <xsd:restriction base="dms:Boolean"/>
      </xsd:simpleType>
    </xsd:element>
    <xsd:element name="SharedWithUsers" ma:index="26" nillable="true" ma:displayName="Condiviso con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7" nillable="true" ma:displayName="Condiviso con dettagli" ma:hidden="true" ma:internalName="SharedWithDetails" ma:readOnly="true">
      <xsd:simpleType>
        <xsd:restriction base="dms:Note"/>
      </xsd:simpleType>
    </xsd:element>
    <xsd:element name="TaxCatchAll" ma:index="40" nillable="true" ma:displayName="Taxonomy Catch All Column" ma:hidden="true" ma:list="{d455dbb7-71a0-432c-98ac-955021a9ee95}" ma:internalName="TaxCatchAll" ma:showField="CatchAllData" ma:web="aeb4a8a2-d325-4366-8bf4-d561aa142a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1b9b05-8e24-42e8-b51f-1c2de44df1dd" elementFormDefault="qualified">
    <xsd:import namespace="http://schemas.microsoft.com/office/2006/documentManagement/types"/>
    <xsd:import namespace="http://schemas.microsoft.com/office/infopath/2007/PartnerControls"/>
    <xsd:element name="Stato" ma:index="10" nillable="true" ma:displayName="Stato" ma:default="Predisposizione offerta" ma:description="Evidenzia lo stato della commessa in relazione all'avanzamento" ma:format="Dropdown" ma:hidden="true" ma:internalName="Stato" ma:readOnly="false">
      <xsd:simpleType>
        <xsd:restriction base="dms:Choice">
          <xsd:enumeration value="Predisposizione offerta"/>
          <xsd:enumeration value="Alla firma"/>
          <xsd:enumeration value="Firmata"/>
          <xsd:enumeration value="Inviata offerta"/>
          <xsd:enumeration value="Acquisita"/>
          <xsd:enumeration value="Completata"/>
        </xsd:restriction>
      </xsd:simpleType>
    </xsd:element>
    <xsd:element name="Costi_x0020_presunti" ma:index="12" nillable="true" ma:displayName="Costi presunti" ma:decimals="2" ma:hidden="true" ma:LCID="1040" ma:internalName="Costi_x0020_presunti" ma:readOnly="false">
      <xsd:simpleType>
        <xsd:restriction base="dms:Currency"/>
      </xsd:simpleType>
    </xsd:element>
    <xsd:element name="_Flow_SignoffStatus" ma:index="13" nillable="true" ma:displayName="Stato consenso" ma:hidden="true" ma:internalName="Stato_x0020_consenso" ma:readOnly="false">
      <xsd:simpleType>
        <xsd:restriction base="dms:Text"/>
      </xsd:simpleType>
    </xsd:element>
    <xsd:element name="Fabbisogni" ma:index="16" nillable="true" ma:displayName="Fabbisogni" ma:description="link ai fabbisogni relativi alla commessa" ma:format="Dropdown" ma:hidden="true" ma:internalName="Fabbisogni" ma:readOnly="false">
      <xsd:simpleType>
        <xsd:restriction base="dms:Text">
          <xsd:maxLength value="255"/>
        </xsd:restriction>
      </xsd:simpleType>
    </xsd:element>
    <xsd:element name="MediaServiceMetadata" ma:index="2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29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0" nillable="true" ma:displayName="Tags" ma:hidden="true" ma:internalName="MediaServiceAutoTags" ma:readOnly="true">
      <xsd:simpleType>
        <xsd:restriction base="dms:Text"/>
      </xsd:simpleType>
    </xsd:element>
    <xsd:element name="MediaServiceLocation" ma:index="31" nillable="true" ma:displayName="Location" ma:hidden="true" ma:internalName="MediaServiceLocation" ma:readOnly="true">
      <xsd:simpleType>
        <xsd:restriction base="dms:Text"/>
      </xsd:simpleType>
    </xsd:element>
    <xsd:element name="MediaServiceGenerationTime" ma:index="3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4" nillable="true" ma:displayName="Extracted Text" ma:hidden="true" ma:internalName="MediaServiceOCR" ma:readOnly="true">
      <xsd:simpleType>
        <xsd:restriction base="dms:Note"/>
      </xsd:simpleType>
    </xsd:element>
    <xsd:element name="MediaLengthInSeconds" ma:index="35" nillable="true" ma:displayName="Length (seconds)" ma:hidden="true" ma:internalName="MediaLengthInSeconds" ma:readOnly="true">
      <xsd:simpleType>
        <xsd:restriction base="dms:Unknown"/>
      </xsd:simpleType>
    </xsd:element>
    <xsd:element name="MediaServiceAutoKeyPoints" ma:index="3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7" nillable="true" ma:displayName="KeyPoints" ma:hidden="true" ma:internalName="MediaServiceKeyPoints" ma:readOnly="true">
      <xsd:simpleType>
        <xsd:restriction base="dms:Note"/>
      </xsd:simpleType>
    </xsd:element>
    <xsd:element name="lcf76f155ced4ddcb4097134ff3c332f" ma:index="39" nillable="true" ma:taxonomy="true" ma:internalName="lcf76f155ced4ddcb4097134ff3c332f" ma:taxonomyFieldName="MediaServiceImageTags" ma:displayName="Tag immagine" ma:readOnly="false" ma:fieldId="{5cf76f15-5ced-4ddc-b409-7134ff3c332f}" ma:taxonomyMulti="true" ma:sspId="dcee85c4-5473-442e-83a5-e591474f00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APERTA_x002f_CHIUSA" ma:index="41" nillable="true" ma:displayName="APERTA/CHIUSA" ma:default="APERTA" ma:format="Dropdown" ma:internalName="APERTA_x002f_CHIUSA">
      <xsd:simpleType>
        <xsd:restriction base="dms:Choice">
          <xsd:enumeration value="APERTA"/>
          <xsd:enumeration value="CHIUSA"/>
        </xsd:restriction>
      </xsd:simpleType>
    </xsd:element>
    <xsd:element name="MediaServiceObjectDetectorVersions" ma:index="4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Tipo di contenuto"/>
        <xsd:element ref="dc:title" minOccurs="0" maxOccurs="1" ma:index="1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67B474C-0862-4F63-95A9-482013CB0D8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FA1AE14-8074-45AB-A1C9-C25240FFA723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9FE1E256-96DC-473A-9603-8C14877AC40E}">
  <ds:schemaRefs>
    <ds:schemaRef ds:uri="221b9b05-8e24-42e8-b51f-1c2de44df1dd"/>
    <ds:schemaRef ds:uri="http://purl.org/dc/dcmitype/"/>
    <ds:schemaRef ds:uri="aeb4a8a2-d325-4366-8bf4-d561aa142a34"/>
    <ds:schemaRef ds:uri="http://purl.org/dc/elements/1.1/"/>
    <ds:schemaRef ds:uri="http://schemas.openxmlformats.org/package/2006/metadata/core-properties"/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sharepoint/v3"/>
    <ds:schemaRef ds:uri="http://schemas.microsoft.com/office/2006/metadata/properties"/>
  </ds:schemaRefs>
</ds:datastoreItem>
</file>

<file path=customXml/itemProps4.xml><?xml version="1.0" encoding="utf-8"?>
<ds:datastoreItem xmlns:ds="http://schemas.openxmlformats.org/officeDocument/2006/customXml" ds:itemID="{03E8F614-ED7D-46E7-AFCB-01E5B207EFB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107</Words>
  <Application>Microsoft Office PowerPoint</Application>
  <PresentationFormat>A4 (21x29,7 cm)</PresentationFormat>
  <Paragraphs>18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Paola D'Addezio</dc:creator>
  <cp:lastModifiedBy>Martina Binaco</cp:lastModifiedBy>
  <cp:revision>27</cp:revision>
  <cp:lastPrinted>2023-01-30T10:32:04Z</cp:lastPrinted>
  <dcterms:created xsi:type="dcterms:W3CDTF">2023-01-09T13:12:08Z</dcterms:created>
  <dcterms:modified xsi:type="dcterms:W3CDTF">2023-07-14T10:54:15Z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0x01010021E6FCFB69C810479F3933339869F687</vt:lpwstr>
  </property>
  <property fmtid="{D5CDD505-2E9C-101B-9397-08002B2CF9AE}" pid="3" name="_dlc_DocIdItemGuid">
    <vt:lpwstr>89fd3493-a3e8-461d-9c6b-8dd3b7885e26</vt:lpwstr>
  </property>
  <property fmtid="{D5CDD505-2E9C-101B-9397-08002B2CF9AE}" pid="4" name="MediaServiceImageTags">
    <vt:lpwstr/>
  </property>
</Properties>
</file>